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70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33EEC-1098-496E-BB96-2F8E7CFE9350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1FC1C-32F6-406C-9194-D27CB485A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7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1FC1C-32F6-406C-9194-D27CB485AE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4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75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1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027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4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07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3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9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6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97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6008" y="6302326"/>
            <a:ext cx="1097280" cy="274320"/>
          </a:xfrm>
        </p:spPr>
        <p:txBody>
          <a:bodyPr/>
          <a:lstStyle/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586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142" y="6302326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75C9E9A-7BAB-4B01-B05F-2D215CB9923C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2326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3042" y="6302326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A29373F-D628-45CB-9DF3-00CFD17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6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BUSINESS ETHICS AND SOCIAL RESPONSIBILITIES OF BUSINESS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76375"/>
            <a:ext cx="8458200" cy="5257800"/>
          </a:xfrm>
        </p:spPr>
        <p:txBody>
          <a:bodyPr>
            <a:noAutofit/>
          </a:bodyPr>
          <a:lstStyle/>
          <a:p>
            <a:r>
              <a:rPr lang="en-US" sz="23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Workplace Safety: </a:t>
            </a:r>
            <a:r>
              <a:rPr lang="en-US" sz="23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Monitored by Occupational Safety &amp; Health Administration.</a:t>
            </a:r>
          </a:p>
          <a:p>
            <a:r>
              <a:rPr lang="en-US" sz="23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3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Quality-of-Life Issues: </a:t>
            </a:r>
            <a:r>
              <a:rPr lang="en-US" sz="23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Balancing work and family through flexible work schedules, subsidized child care, and regulation such as the Family and Medical Leave Act of 1993.</a:t>
            </a:r>
            <a:endParaRPr lang="en-US" sz="23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en-US" sz="23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Ensuring Equal Opportunity on the Job:</a:t>
            </a:r>
            <a:r>
              <a:rPr lang="en-US" sz="23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Providing equal opportunities to all employees without discrimination; many aspects regulated by law.</a:t>
            </a:r>
            <a:endParaRPr lang="en-US" sz="23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en-US" sz="23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Age Discrimination: </a:t>
            </a:r>
            <a:r>
              <a:rPr lang="en-US" sz="23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Age Discrimination in Employment Act of 1968 protects workers age 40 or older.</a:t>
            </a:r>
            <a:endParaRPr lang="en-US" sz="23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en-US" sz="23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Sexual Harassment &amp; Sexism: </a:t>
            </a:r>
            <a:r>
              <a:rPr lang="en-US" sz="23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Avoiding unwelcome actions of a sexual nature; equal pay for equal work without regard to gender.</a:t>
            </a:r>
            <a:endParaRPr lang="en-US" sz="23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000204">
            <a:off x="51049" y="166325"/>
            <a:ext cx="4184410" cy="95410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RESPONSIBILITIES TO EMPLOYEES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1000204">
            <a:off x="51047" y="279743"/>
            <a:ext cx="4184410" cy="95410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RESPONSIBILITIES TO INVESTORS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9050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Obligation to make profits for shareholders.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Expectation of ethical and moral behaviour.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Investors protected by regulation by the Securities and Exchange Commission and state regulations.</a:t>
            </a:r>
            <a:endParaRPr lang="en-US" sz="24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BUSINESS ETHICS/CORPORATE ETHICS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056620"/>
            <a:ext cx="81927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Business Ethics otherwise known as Corporate Ethics is a form of applied ethics or professional ethics that examines ethical principles and moral or ethical problems that arise in a business environment.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Business ethics has both normative and descriptive dimensions. As a corporate practice and a career specialization, the field is primarily normative. Academics attempting to understand business behaviour employ descriptive methods.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The arrange and quantity of business ethical issues reflects the interaction of profit-maximizing behaviour with non-economic concerns. Interest in business ethics accelerated dramatically during the 1980s and 1990s, both within major corporations and within academia.</a:t>
            </a:r>
            <a:endParaRPr lang="en-US" sz="24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906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Adulteration in edible items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Product safety/Unequal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Product storage and logistics irresponsibility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Customers as quantity of consumption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Surrogate advertising/Treacherous campaigns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Finished accountability after selling the product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Less expenditure on social causes/wellbeing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ook Antiqua" panose="02040602050305030304" pitchFamily="18" charset="0"/>
              </a:rPr>
              <a:t>Environmental issues</a:t>
            </a:r>
            <a:endParaRPr lang="en-US" sz="2400" dirty="0"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04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ETHICAL ISSUES IN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r 1"/>
          <p:cNvSpPr/>
          <p:nvPr/>
        </p:nvSpPr>
        <p:spPr>
          <a:xfrm>
            <a:off x="1905000" y="533400"/>
            <a:ext cx="5257800" cy="5715000"/>
          </a:xfrm>
          <a:prstGeom prst="flowChartOr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lowchart: Connector 3"/>
          <p:cNvSpPr/>
          <p:nvPr/>
        </p:nvSpPr>
        <p:spPr>
          <a:xfrm flipH="1">
            <a:off x="3505200" y="2659796"/>
            <a:ext cx="1981200" cy="191220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2700" y="1644133"/>
            <a:ext cx="1371600" cy="1200329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Conflict  of Interest</a:t>
            </a:r>
            <a:endParaRPr lang="en-US" sz="2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1828799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Honesty &amp; Integrity </a:t>
            </a:r>
            <a:endParaRPr lang="en-US" sz="2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3029128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Ethical Challenges</a:t>
            </a:r>
            <a:endParaRPr lang="en-US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7333" y="4571999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Whistle Blowing	</a:t>
            </a:r>
            <a:endParaRPr lang="en-US" sz="2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4638677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Loyalty vs Truth</a:t>
            </a:r>
            <a:endParaRPr lang="en-US" sz="2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3503" y="13699"/>
            <a:ext cx="58846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COMMON ETHICAL CHALLENGES</a:t>
            </a:r>
            <a:endParaRPr lang="en-US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13911" y="466940"/>
            <a:ext cx="2134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ok Antiqua" panose="02040602050305030304" pitchFamily="18" charset="0"/>
              </a:rPr>
              <a:t>Telling the truth &amp; adhering to deeply felt ethical principles in business decisions</a:t>
            </a:r>
            <a:endParaRPr lang="en-US" sz="2000" dirty="0">
              <a:latin typeface="Book Antiqua" panose="0204060205030503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414012" y="935528"/>
            <a:ext cx="457200" cy="434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799" y="535858"/>
            <a:ext cx="22700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ok Antiqua" panose="02040602050305030304" pitchFamily="18" charset="0"/>
              </a:rPr>
              <a:t>Situation in which a business decision may be influenced for personal gain</a:t>
            </a:r>
            <a:endParaRPr lang="en-US" sz="2000" dirty="0">
              <a:latin typeface="Book Antiqua" panose="0204060205030503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92902" y="940690"/>
            <a:ext cx="351810" cy="513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44791" y="4438622"/>
            <a:ext cx="21555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ok Antiqua" panose="02040602050305030304" pitchFamily="18" charset="0"/>
              </a:rPr>
              <a:t>Business people expect employees to be loyal &amp; truthful, but ethical conflicts may arise</a:t>
            </a:r>
            <a:endParaRPr lang="en-US" sz="2000" dirty="0">
              <a:latin typeface="Book Antiqua" panose="02040602050305030304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485373" y="5276069"/>
            <a:ext cx="487926" cy="387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1475" y="4995982"/>
            <a:ext cx="23354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ok Antiqua" panose="02040602050305030304" pitchFamily="18" charset="0"/>
              </a:rPr>
              <a:t>Employee’s disclosure of illegal, immoral or unethical practices in the organisation</a:t>
            </a:r>
            <a:endParaRPr lang="en-US" sz="2000" dirty="0">
              <a:latin typeface="Book Antiqua" panose="02040602050305030304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713503" y="4956720"/>
            <a:ext cx="599075" cy="428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352800" y="1144363"/>
            <a:ext cx="3448050" cy="1610715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be 2"/>
          <p:cNvSpPr/>
          <p:nvPr/>
        </p:nvSpPr>
        <p:spPr>
          <a:xfrm>
            <a:off x="2614152" y="2357317"/>
            <a:ext cx="4495800" cy="1531374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be 4"/>
          <p:cNvSpPr/>
          <p:nvPr/>
        </p:nvSpPr>
        <p:spPr>
          <a:xfrm>
            <a:off x="1811593" y="3533604"/>
            <a:ext cx="5638800" cy="1498225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be 5"/>
          <p:cNvSpPr/>
          <p:nvPr/>
        </p:nvSpPr>
        <p:spPr>
          <a:xfrm>
            <a:off x="1042219" y="4667217"/>
            <a:ext cx="6705600" cy="1279218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1758868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Ethical Leadership</a:t>
            </a:r>
            <a:endParaRPr lang="en-US" sz="2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302771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Ethical Action</a:t>
            </a:r>
            <a:endParaRPr lang="en-US" sz="2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14152" y="4159778"/>
            <a:ext cx="363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Ethical Education </a:t>
            </a:r>
            <a:endParaRPr lang="en-US" sz="2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5302916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Ethical Awareness</a:t>
            </a:r>
            <a:endParaRPr lang="en-US" sz="2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000204">
            <a:off x="21413" y="360620"/>
            <a:ext cx="4975032" cy="95410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HOW ORGANISATIONS SHAPE ETHICAL CONDUCT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2219" y="6208116"/>
            <a:ext cx="6705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300" dirty="0" smtClean="0">
                <a:latin typeface="Book Antiqua" panose="02040602050305030304" pitchFamily="18" charset="0"/>
              </a:rPr>
              <a:t>Structure of an Ethical Environment</a:t>
            </a:r>
            <a:endParaRPr lang="en-US" sz="2400" b="1" spc="3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382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ook Antiqua" panose="02040602050305030304" pitchFamily="18" charset="0"/>
              </a:rPr>
              <a:t>Ethical Awareness: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</a:rPr>
              <a:t>Conduct of Conduct – Formal statement that defines how the organisation expects &amp; requires employees to resolve ethical questions.</a:t>
            </a: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r>
              <a:rPr lang="en-US" sz="2400" b="1" dirty="0" smtClean="0">
                <a:latin typeface="Book Antiqua" panose="02040602050305030304" pitchFamily="18" charset="0"/>
              </a:rPr>
              <a:t>Ethical Education: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Codes of conduct cannot detail a solution for every ethical situation, so corporations provide training in ethical reasoning.</a:t>
            </a:r>
          </a:p>
          <a:p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b="1" dirty="0" smtClean="0">
                <a:latin typeface="Book Antiqua" panose="02040602050305030304" pitchFamily="18" charset="0"/>
              </a:rPr>
              <a:t>Ethical Action: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Helping employees recognize &amp; reason through ethical problems &amp; turning them into ethical actions.</a:t>
            </a:r>
          </a:p>
          <a:p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b="1" dirty="0" smtClean="0">
                <a:latin typeface="Book Antiqua" panose="02040602050305030304" pitchFamily="18" charset="0"/>
              </a:rPr>
              <a:t>Ethical Leadership:</a:t>
            </a:r>
          </a:p>
          <a:p>
            <a:r>
              <a:rPr lang="en-US" sz="2400" dirty="0" smtClean="0">
                <a:latin typeface="Book Antiqua" panose="02040602050305030304" pitchFamily="18" charset="0"/>
              </a:rPr>
              <a:t>Executives must demonstrate their ethical behaviour in actions.</a:t>
            </a:r>
          </a:p>
          <a:p>
            <a:endParaRPr lang="en-US" sz="2400" b="1" dirty="0">
              <a:latin typeface="Book Antiqua" panose="02040602050305030304" pitchFamily="18" charset="0"/>
            </a:endParaRPr>
          </a:p>
          <a:p>
            <a:endParaRPr lang="en-US" sz="24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Connector 15"/>
          <p:cNvSpPr/>
          <p:nvPr/>
        </p:nvSpPr>
        <p:spPr>
          <a:xfrm>
            <a:off x="1676400" y="609600"/>
            <a:ext cx="6629400" cy="57150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21000204">
            <a:off x="16979" y="427835"/>
            <a:ext cx="4975032" cy="5232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AREAS OF RESPONSIBILITY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Flowchart: Or 1"/>
          <p:cNvSpPr/>
          <p:nvPr/>
        </p:nvSpPr>
        <p:spPr>
          <a:xfrm>
            <a:off x="2256459" y="1216722"/>
            <a:ext cx="5486399" cy="4495799"/>
          </a:xfrm>
          <a:prstGeom prst="flowChar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00662" y="3976566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To Employees	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33231" y="2322433"/>
            <a:ext cx="1843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To the General Public</a:t>
            </a:r>
            <a:r>
              <a:rPr lang="en-US" dirty="0" smtClean="0">
                <a:latin typeface="Book Antiqua" panose="02040602050305030304" pitchFamily="18" charset="0"/>
              </a:rPr>
              <a:t>	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3231" y="3845633"/>
            <a:ext cx="1843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To Investors &amp; the Financial Community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00662" y="2322433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To Customers	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35167" y="847390"/>
            <a:ext cx="350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Business’s Social Responsibility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1000204">
            <a:off x="51047" y="203543"/>
            <a:ext cx="4184410" cy="95410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RESPONSIBILITIES TO THE GENERAL PUBLIC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95400"/>
            <a:ext cx="8829675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Book Antiqua" panose="02040602050305030304" pitchFamily="18" charset="0"/>
              </a:rPr>
              <a:t>Public Health Issues: </a:t>
            </a:r>
            <a:r>
              <a:rPr lang="en-US" sz="2300" dirty="0" smtClean="0">
                <a:latin typeface="Book Antiqua" panose="02040602050305030304" pitchFamily="18" charset="0"/>
              </a:rPr>
              <a:t>What to do about inherently dangerous products such as alcohol, tobacco, vaccines &amp; steroids.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b="1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Book Antiqua" panose="02040602050305030304" pitchFamily="18" charset="0"/>
              </a:rPr>
              <a:t>Protecting the Environment: </a:t>
            </a:r>
            <a:r>
              <a:rPr lang="en-US" sz="2300" dirty="0" smtClean="0">
                <a:latin typeface="Book Antiqua" panose="02040602050305030304" pitchFamily="18" charset="0"/>
              </a:rPr>
              <a:t>Using resources efficiently, minimizing pollution.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b="1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Book Antiqua" panose="02040602050305030304" pitchFamily="18" charset="0"/>
              </a:rPr>
              <a:t>Recycling: </a:t>
            </a:r>
            <a:r>
              <a:rPr lang="en-US" sz="2300" dirty="0" smtClean="0">
                <a:latin typeface="Book Antiqua" panose="02040602050305030304" pitchFamily="18" charset="0"/>
              </a:rPr>
              <a:t>Reprocessing used materials for reuse.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b="1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Book Antiqua" panose="02040602050305030304" pitchFamily="18" charset="0"/>
              </a:rPr>
              <a:t>Developing the Quality of the Workforce: </a:t>
            </a:r>
            <a:r>
              <a:rPr lang="en-US" sz="2300" dirty="0" smtClean="0">
                <a:latin typeface="Book Antiqua" panose="02040602050305030304" pitchFamily="18" charset="0"/>
              </a:rPr>
              <a:t> Enhancing quality of the overall workforce through education &amp; diversity initiatives.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b="1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Book Antiqua" panose="02040602050305030304" pitchFamily="18" charset="0"/>
              </a:rPr>
              <a:t>Corporate Philanthropy: </a:t>
            </a:r>
            <a:r>
              <a:rPr lang="en-US" sz="2300" dirty="0" smtClean="0">
                <a:latin typeface="Book Antiqua" panose="02040602050305030304" pitchFamily="18" charset="0"/>
              </a:rPr>
              <a:t> Cash contributions, donations of equipment and products &amp; supporting the volunteer efforts of company employees.</a:t>
            </a:r>
            <a:endParaRPr lang="en-US" sz="2300" b="1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000204">
            <a:off x="51047" y="279743"/>
            <a:ext cx="4184410" cy="95410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RESPONSIBILITIES TO CUSTOMERS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7526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ook Antiqua" panose="02040602050305030304" pitchFamily="18" charset="0"/>
              </a:rPr>
              <a:t>The Right to be Safe: </a:t>
            </a:r>
            <a:r>
              <a:rPr lang="en-US" sz="2400" dirty="0" smtClean="0">
                <a:latin typeface="Book Antiqua" panose="02040602050305030304" pitchFamily="18" charset="0"/>
              </a:rPr>
              <a:t> Safe operation of products, avoiding product liability.</a:t>
            </a:r>
          </a:p>
          <a:p>
            <a:endParaRPr lang="en-US" sz="2400" b="1" dirty="0">
              <a:latin typeface="Book Antiqua" panose="02040602050305030304" pitchFamily="18" charset="0"/>
            </a:endParaRPr>
          </a:p>
          <a:p>
            <a:r>
              <a:rPr lang="en-US" sz="2400" b="1" dirty="0" smtClean="0">
                <a:latin typeface="Book Antiqua" panose="02040602050305030304" pitchFamily="18" charset="0"/>
              </a:rPr>
              <a:t>The Right to be Informed: </a:t>
            </a:r>
            <a:r>
              <a:rPr lang="en-US" sz="2400" dirty="0" smtClean="0">
                <a:latin typeface="Book Antiqua" panose="02040602050305030304" pitchFamily="18" charset="0"/>
              </a:rPr>
              <a:t>Avoiding false or misleading advertising and providing effective customer service.</a:t>
            </a:r>
          </a:p>
          <a:p>
            <a:endParaRPr lang="en-US" sz="2400" b="1" dirty="0">
              <a:latin typeface="Book Antiqua" panose="02040602050305030304" pitchFamily="18" charset="0"/>
            </a:endParaRPr>
          </a:p>
          <a:p>
            <a:r>
              <a:rPr lang="en-US" sz="2400" b="1" dirty="0" smtClean="0">
                <a:latin typeface="Book Antiqua" panose="02040602050305030304" pitchFamily="18" charset="0"/>
              </a:rPr>
              <a:t>The Right to Choose: </a:t>
            </a:r>
            <a:r>
              <a:rPr lang="en-US" sz="2400" dirty="0" smtClean="0">
                <a:latin typeface="Book Antiqua" panose="02040602050305030304" pitchFamily="18" charset="0"/>
              </a:rPr>
              <a:t>Ability of consumers to choose the products and services they want.</a:t>
            </a:r>
          </a:p>
          <a:p>
            <a:endParaRPr lang="en-US" sz="2400" b="1" dirty="0">
              <a:latin typeface="Book Antiqua" panose="02040602050305030304" pitchFamily="18" charset="0"/>
            </a:endParaRPr>
          </a:p>
          <a:p>
            <a:r>
              <a:rPr lang="en-US" sz="2400" b="1" dirty="0" smtClean="0">
                <a:latin typeface="Book Antiqua" panose="02040602050305030304" pitchFamily="18" charset="0"/>
              </a:rPr>
              <a:t>The Right to be Heard: </a:t>
            </a:r>
            <a:r>
              <a:rPr lang="en-US" sz="2400" dirty="0" smtClean="0">
                <a:latin typeface="Book Antiqua" panose="02040602050305030304" pitchFamily="18" charset="0"/>
              </a:rPr>
              <a:t> Ability of consumers to express legitimate complaints to the appropriate parties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265</TotalTime>
  <Words>625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Century Gothic</vt:lpstr>
      <vt:lpstr>Garamond</vt:lpstr>
      <vt:lpstr>Savon</vt:lpstr>
      <vt:lpstr>BUSINESS ETHICS AND SOCIAL RESPONSIBILITIES OF BUSINESS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ETHICS AND SOCIAL RESPONSIBILITIES OF BUSINESS</dc:title>
  <dc:creator>HR</dc:creator>
  <cp:lastModifiedBy>Nida Perdido Karuyan</cp:lastModifiedBy>
  <cp:revision>30</cp:revision>
  <dcterms:created xsi:type="dcterms:W3CDTF">2015-05-20T09:45:15Z</dcterms:created>
  <dcterms:modified xsi:type="dcterms:W3CDTF">2017-11-23T09:49:04Z</dcterms:modified>
</cp:coreProperties>
</file>